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i5yJrAr0sYk1pPUwPPXN461ZluP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 name="Google Shape;12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2" name="Google Shape;14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a45997b886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a45997b88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sp>
        <p:nvSpPr>
          <p:cNvPr id="15" name="Google Shape;15;p11"/>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1"/>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1"/>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9" name="Google Shape;19;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22" name="Google Shape;22;p11"/>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0"/>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21"/>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21"/>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21"/>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21"/>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2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2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 name="Google Shape;26;p1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9"/>
        <p:cNvGrpSpPr/>
        <p:nvPr/>
      </p:nvGrpSpPr>
      <p:grpSpPr>
        <a:xfrm>
          <a:off x="0" y="0"/>
          <a:ext cx="0" cy="0"/>
          <a:chOff x="0" y="0"/>
          <a:chExt cx="0" cy="0"/>
        </a:xfrm>
      </p:grpSpPr>
      <p:sp>
        <p:nvSpPr>
          <p:cNvPr id="30" name="Google Shape;30;p13"/>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3"/>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13"/>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3"/>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4" name="Google Shape;34;p1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37" name="Google Shape;37;p13"/>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1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4"/>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1" name="Google Shape;41;p14"/>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2" name="Google Shape;42;p1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8" name="Google Shape;48;p15"/>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9" name="Google Shape;49;p15"/>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0" name="Google Shape;50;p15"/>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1" name="Google Shape;51;p1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1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9"/>
        <p:cNvGrpSpPr/>
        <p:nvPr/>
      </p:nvGrpSpPr>
      <p:grpSpPr>
        <a:xfrm>
          <a:off x="0" y="0"/>
          <a:ext cx="0" cy="0"/>
          <a:chOff x="0" y="0"/>
          <a:chExt cx="0" cy="0"/>
        </a:xfrm>
      </p:grpSpPr>
      <p:sp>
        <p:nvSpPr>
          <p:cNvPr id="60" name="Google Shape;60;p17"/>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17"/>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1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5"/>
        <p:cNvGrpSpPr/>
        <p:nvPr/>
      </p:nvGrpSpPr>
      <p:grpSpPr>
        <a:xfrm>
          <a:off x="0" y="0"/>
          <a:ext cx="0" cy="0"/>
          <a:chOff x="0" y="0"/>
          <a:chExt cx="0" cy="0"/>
        </a:xfrm>
      </p:grpSpPr>
      <p:sp>
        <p:nvSpPr>
          <p:cNvPr id="66" name="Google Shape;66;p18"/>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8"/>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18"/>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8"/>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0" name="Google Shape;70;p18"/>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1" name="Google Shape;71;p18"/>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8"/>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4"/>
        <p:cNvGrpSpPr/>
        <p:nvPr/>
      </p:nvGrpSpPr>
      <p:grpSpPr>
        <a:xfrm>
          <a:off x="0" y="0"/>
          <a:ext cx="0" cy="0"/>
          <a:chOff x="0" y="0"/>
          <a:chExt cx="0" cy="0"/>
        </a:xfrm>
      </p:grpSpPr>
      <p:sp>
        <p:nvSpPr>
          <p:cNvPr id="75" name="Google Shape;75;p19"/>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9"/>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19"/>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9"/>
          <p:cNvSpPr>
            <a:spLocks noGrp="1"/>
          </p:cNvSpPr>
          <p:nvPr>
            <p:ph type="pic" idx="2"/>
          </p:nvPr>
        </p:nvSpPr>
        <p:spPr>
          <a:xfrm>
            <a:off x="15" y="0"/>
            <a:ext cx="12191985" cy="4915076"/>
          </a:xfrm>
          <a:prstGeom prst="rect">
            <a:avLst/>
          </a:prstGeom>
          <a:blipFill rotWithShape="1">
            <a:blip r:embed="rId2">
              <a:alphaModFix/>
            </a:blip>
            <a:stretch>
              <a:fillRect/>
            </a:stretch>
          </a:blipFill>
          <a:ln>
            <a:noFill/>
          </a:ln>
        </p:spPr>
        <p:txBody>
          <a:bodyPr spcFirstLastPara="1" wrap="square" lIns="457200" tIns="457200" rIns="0" bIns="45700" anchor="t" anchorCtr="0">
            <a:normAutofit/>
          </a:bodyPr>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chemeClr val="lt1"/>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79" name="Google Shape;79;p19"/>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0" name="Google Shape;80;p1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7;p10"/>
          <p:cNvSpPr/>
          <p:nvPr/>
        </p:nvSpPr>
        <p:spPr>
          <a:xfrm>
            <a:off x="0" y="6334316"/>
            <a:ext cx="12192000" cy="6599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 name="Google Shape;8;p1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 name="Google Shape;9;p10"/>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10"/>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eb.uri.edu/teach/multicultural/" TargetMode="External"/><Relationship Id="rId13" Type="http://schemas.openxmlformats.org/officeDocument/2006/relationships/hyperlink" Target="https://www.keele.ac.uk/equalitydiversity/equalityawards/raceequalitycharter/keeledecolonisingthecurriculumnetwork/#keele-manifesto-for-decolonising-the-curriculum" TargetMode="External"/><Relationship Id="rId3" Type="http://schemas.openxmlformats.org/officeDocument/2006/relationships/hyperlink" Target="https://blogs.soas.ac.uk/decolonisingsoas/files/2018/10/Decolonising-SOAS-Learning-and-Teaching-Toolkit-AB.pdf" TargetMode="External"/><Relationship Id="rId7" Type="http://schemas.openxmlformats.org/officeDocument/2006/relationships/hyperlink" Target="https://www.luc.edu/fcip/anti-racistcoursedesign/decolonizingyoursyllabus/" TargetMode="External"/><Relationship Id="rId12" Type="http://schemas.openxmlformats.org/officeDocument/2006/relationships/hyperlink" Target="https://thecollegepost.com/ucl-decolonizing-curriculu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decolonizing.sites.grinnell.edu/toolkit/" TargetMode="External"/><Relationship Id="rId11" Type="http://schemas.openxmlformats.org/officeDocument/2006/relationships/hyperlink" Target="https://www.aacu.org/liberaleducation/2016/fall/cross" TargetMode="External"/><Relationship Id="rId5" Type="http://schemas.openxmlformats.org/officeDocument/2006/relationships/hyperlink" Target="https://ncte.org/blog/2019/04/decolonizing-the-classroom/" TargetMode="External"/><Relationship Id="rId10" Type="http://schemas.openxmlformats.org/officeDocument/2006/relationships/hyperlink" Target="https://www.aacu.org/liberaleducation/2016/fall/pasquerella" TargetMode="External"/><Relationship Id="rId4" Type="http://schemas.openxmlformats.org/officeDocument/2006/relationships/hyperlink" Target="https://sussexstudent.com/campaigns/decolonize-education" TargetMode="External"/><Relationship Id="rId9" Type="http://schemas.openxmlformats.org/officeDocument/2006/relationships/hyperlink" Target="http://www.criticalethnicstudiesjournal.org/blog/2019/1/21/do-not-decolonize-if-you-are-not-decolonizing-alternate-language-to-navigate-desires-for-progressive-academia-6y5s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187/cbe.16-01-0020" TargetMode="External"/><Relationship Id="rId7" Type="http://schemas.openxmlformats.org/officeDocument/2006/relationships/hyperlink" Target="https://teachingcenter.wustl.edu/resources/inclusive-teaching-learning/strategies-for-inclusive-teachi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brynmawr.edu/tli/syllabusdesign/theprocess" TargetMode="External"/><Relationship Id="rId5" Type="http://schemas.openxmlformats.org/officeDocument/2006/relationships/hyperlink" Target="https://static1.squarespace.com/static/54a864e3e4b0d88dbdb38f99/t/5d1b7554a9dc690001ee810d/1562080611848/Checklist+for+Designing+an+Inclusive+Syllabus+07032019.pdf" TargetMode="External"/><Relationship Id="rId4" Type="http://schemas.openxmlformats.org/officeDocument/2006/relationships/hyperlink" Target="https://www.aacu.org/making-excellence-inclusi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Decolonize Your Syllabi and Classroom</a:t>
            </a:r>
            <a:endParaRPr/>
          </a:p>
        </p:txBody>
      </p:sp>
      <p:sp>
        <p:nvSpPr>
          <p:cNvPr id="102" name="Google Shape;102;p1"/>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a:t>CLAS DIVERSITY AND INCLUSION COMMITTEE</a:t>
            </a:r>
            <a:endParaRPr/>
          </a:p>
        </p:txBody>
      </p:sp>
      <p:pic>
        <p:nvPicPr>
          <p:cNvPr id="103" name="Google Shape;103;p1"/>
          <p:cNvPicPr preferRelativeResize="0"/>
          <p:nvPr/>
        </p:nvPicPr>
        <p:blipFill rotWithShape="1">
          <a:blip r:embed="rId3">
            <a:alphaModFix/>
          </a:blip>
          <a:srcRect/>
          <a:stretch/>
        </p:blipFill>
        <p:spPr>
          <a:xfrm>
            <a:off x="3774259" y="209511"/>
            <a:ext cx="4704442" cy="148853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Workshop Overview</a:t>
            </a:r>
            <a:endParaRPr/>
          </a:p>
        </p:txBody>
      </p:sp>
      <p:sp>
        <p:nvSpPr>
          <p:cNvPr id="109" name="Google Shape;109;p2"/>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0" algn="l" rtl="0">
              <a:lnSpc>
                <a:spcPct val="90000"/>
              </a:lnSpc>
              <a:spcBef>
                <a:spcPts val="0"/>
              </a:spcBef>
              <a:spcAft>
                <a:spcPts val="0"/>
              </a:spcAft>
              <a:buSzPts val="2000"/>
              <a:buNone/>
            </a:pPr>
            <a:r>
              <a:rPr lang="en-US"/>
              <a:t>The purpose of this workshop is to provide and share with one another tools to make your syllabus and your classroom environment reflective and inclusive of diverse perspectives. We will do this by:</a:t>
            </a:r>
            <a:endParaRPr/>
          </a:p>
          <a:p>
            <a:pPr marL="91440" lvl="0" indent="0" algn="l" rtl="0">
              <a:lnSpc>
                <a:spcPct val="90000"/>
              </a:lnSpc>
              <a:spcBef>
                <a:spcPts val="0"/>
              </a:spcBef>
              <a:spcAft>
                <a:spcPts val="0"/>
              </a:spcAft>
              <a:buSzPts val="2000"/>
              <a:buNone/>
            </a:pPr>
            <a:endParaRPr/>
          </a:p>
          <a:p>
            <a:pPr marL="457200" lvl="0" indent="-342900" algn="l" rtl="0">
              <a:lnSpc>
                <a:spcPct val="90000"/>
              </a:lnSpc>
              <a:spcBef>
                <a:spcPts val="0"/>
              </a:spcBef>
              <a:spcAft>
                <a:spcPts val="0"/>
              </a:spcAft>
              <a:buSzPts val="1800"/>
              <a:buAutoNum type="arabicParenR"/>
            </a:pPr>
            <a:r>
              <a:rPr lang="en-US"/>
              <a:t>Understanding the benefits of creating a diverse and inclusive classroom environment and the effects on students’ learning. </a:t>
            </a:r>
            <a:br>
              <a:rPr lang="en-US"/>
            </a:br>
            <a:endParaRPr/>
          </a:p>
          <a:p>
            <a:pPr marL="457200" lvl="0" indent="-342900" algn="l" rtl="0">
              <a:lnSpc>
                <a:spcPct val="90000"/>
              </a:lnSpc>
              <a:spcBef>
                <a:spcPts val="0"/>
              </a:spcBef>
              <a:spcAft>
                <a:spcPts val="0"/>
              </a:spcAft>
              <a:buSzPts val="1800"/>
              <a:buAutoNum type="arabicParenR"/>
            </a:pPr>
            <a:r>
              <a:rPr lang="en-US"/>
              <a:t>Critically examining our syllabi to ensure our readings come from a diverse range of authors (in terms of race-ethnicity, nationality, sexual orientation, gender, etc). </a:t>
            </a:r>
            <a:br>
              <a:rPr lang="en-US"/>
            </a:br>
            <a:endParaRPr/>
          </a:p>
          <a:p>
            <a:pPr marL="457200" lvl="0" indent="-342900" algn="l" rtl="0">
              <a:lnSpc>
                <a:spcPct val="90000"/>
              </a:lnSpc>
              <a:spcBef>
                <a:spcPts val="0"/>
              </a:spcBef>
              <a:spcAft>
                <a:spcPts val="0"/>
              </a:spcAft>
              <a:buSzPts val="1800"/>
              <a:buAutoNum type="arabicParenR"/>
            </a:pPr>
            <a:r>
              <a:rPr lang="en-US"/>
              <a:t>Creating or re-working a class assignment to making it inclusive and representative of the diverse world we live in. </a:t>
            </a:r>
            <a:endParaRPr/>
          </a:p>
          <a:p>
            <a:pPr marL="0" lvl="0" indent="0" algn="l" rtl="0">
              <a:lnSpc>
                <a:spcPct val="90000"/>
              </a:lnSpc>
              <a:spcBef>
                <a:spcPts val="0"/>
              </a:spcBef>
              <a:spcAft>
                <a:spcPts val="0"/>
              </a:spcAft>
              <a:buSzPts val="1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Core Concepts</a:t>
            </a:r>
            <a:endParaRPr/>
          </a:p>
        </p:txBody>
      </p:sp>
      <p:sp>
        <p:nvSpPr>
          <p:cNvPr id="115" name="Google Shape;115;p3"/>
          <p:cNvSpPr txBox="1">
            <a:spLocks noGrp="1"/>
          </p:cNvSpPr>
          <p:nvPr>
            <p:ph type="body" idx="1"/>
          </p:nvPr>
        </p:nvSpPr>
        <p:spPr>
          <a:xfrm>
            <a:off x="1043325" y="1845724"/>
            <a:ext cx="10112400" cy="4268100"/>
          </a:xfrm>
          <a:prstGeom prst="rect">
            <a:avLst/>
          </a:prstGeom>
          <a:noFill/>
          <a:ln>
            <a:noFill/>
          </a:ln>
        </p:spPr>
        <p:txBody>
          <a:bodyPr spcFirstLastPara="1" wrap="square" lIns="0" tIns="45700" rIns="0" bIns="45700" anchor="t" anchorCtr="0">
            <a:normAutofit/>
          </a:bodyPr>
          <a:lstStyle/>
          <a:p>
            <a:pPr marL="0" lvl="0" indent="0" algn="l" rtl="0">
              <a:lnSpc>
                <a:spcPct val="90000"/>
              </a:lnSpc>
              <a:spcBef>
                <a:spcPts val="0"/>
              </a:spcBef>
              <a:spcAft>
                <a:spcPts val="0"/>
              </a:spcAft>
              <a:buSzPts val="2000"/>
              <a:buNone/>
            </a:pPr>
            <a:r>
              <a:rPr lang="en-US" b="1"/>
              <a:t>What does it mean to be “inclusive” in education? </a:t>
            </a:r>
            <a:endParaRPr/>
          </a:p>
          <a:p>
            <a:pPr marL="384048" lvl="1" indent="-182880" algn="l" rtl="0">
              <a:lnSpc>
                <a:spcPct val="90000"/>
              </a:lnSpc>
              <a:spcBef>
                <a:spcPts val="400"/>
              </a:spcBef>
              <a:spcAft>
                <a:spcPts val="0"/>
              </a:spcAft>
              <a:buSzPts val="1800"/>
              <a:buFont typeface="Arial"/>
              <a:buChar char="•"/>
            </a:pPr>
            <a:r>
              <a:rPr lang="en-US"/>
              <a:t>Diversity without inclusion isn’t enough and it’s potentially harmful. We want to recognize the fact of diversity in our country and classrooms, but also honor and value that diversity. </a:t>
            </a:r>
            <a:endParaRPr/>
          </a:p>
          <a:p>
            <a:pPr marL="384048" lvl="1" indent="-182880" algn="l" rtl="0">
              <a:lnSpc>
                <a:spcPct val="90000"/>
              </a:lnSpc>
              <a:spcBef>
                <a:spcPts val="600"/>
              </a:spcBef>
              <a:spcAft>
                <a:spcPts val="0"/>
              </a:spcAft>
              <a:buSzPts val="1800"/>
              <a:buFont typeface="Arial"/>
              <a:buChar char="•"/>
            </a:pPr>
            <a:r>
              <a:rPr lang="en-US"/>
              <a:t>Inclusion is building and creating collaborative and safe learning environments that reflect and honor the diversity of students.</a:t>
            </a:r>
            <a:endParaRPr/>
          </a:p>
          <a:p>
            <a:pPr marL="0" lvl="0" indent="0" algn="l" rtl="0">
              <a:lnSpc>
                <a:spcPct val="90000"/>
              </a:lnSpc>
              <a:spcBef>
                <a:spcPts val="1600"/>
              </a:spcBef>
              <a:spcAft>
                <a:spcPts val="0"/>
              </a:spcAft>
              <a:buSzPts val="2000"/>
              <a:buNone/>
            </a:pPr>
            <a:r>
              <a:rPr lang="en-US" b="1"/>
              <a:t>How has education been “colonized”?</a:t>
            </a:r>
            <a:endParaRPr/>
          </a:p>
          <a:p>
            <a:pPr marL="384048" lvl="1" indent="-182880" algn="l" rtl="0">
              <a:lnSpc>
                <a:spcPct val="90000"/>
              </a:lnSpc>
              <a:spcBef>
                <a:spcPts val="400"/>
              </a:spcBef>
              <a:spcAft>
                <a:spcPts val="0"/>
              </a:spcAft>
              <a:buSzPts val="1800"/>
              <a:buFont typeface="Arial"/>
              <a:buChar char="•"/>
            </a:pPr>
            <a:r>
              <a:rPr lang="en-US"/>
              <a:t>Questioning “universal knowledge” and “normative standards” for knowledge acquisition, evaluating student learning, and primarily centering white, gender normative, heterosexual people’s experience in the creation of educational materials. </a:t>
            </a:r>
            <a:endParaRPr/>
          </a:p>
          <a:p>
            <a:pPr marL="384048" lvl="1" indent="-182880" algn="l" rtl="0">
              <a:lnSpc>
                <a:spcPct val="90000"/>
              </a:lnSpc>
              <a:spcBef>
                <a:spcPts val="600"/>
              </a:spcBef>
              <a:spcAft>
                <a:spcPts val="0"/>
              </a:spcAft>
              <a:buSzPts val="1800"/>
              <a:buFont typeface="Arial"/>
              <a:buChar char="•"/>
            </a:pPr>
            <a:r>
              <a:rPr lang="en-US"/>
              <a:t>Legacy of Western imperialism and the impact of colonialism on social relations, knowledge, and power inequalities</a:t>
            </a:r>
            <a:endParaRPr/>
          </a:p>
          <a:p>
            <a:pPr marL="384048" lvl="1" indent="-182880" algn="l" rtl="0">
              <a:lnSpc>
                <a:spcPct val="90000"/>
              </a:lnSpc>
              <a:spcBef>
                <a:spcPts val="600"/>
              </a:spcBef>
              <a:spcAft>
                <a:spcPts val="0"/>
              </a:spcAft>
              <a:buSzPts val="1800"/>
              <a:buFont typeface="Arial"/>
              <a:buChar char="•"/>
            </a:pPr>
            <a:r>
              <a:rPr lang="en-US"/>
              <a:t>Creation of “otherness”</a:t>
            </a:r>
            <a:endParaRPr/>
          </a:p>
          <a:p>
            <a:pPr marL="384048" lvl="1" indent="-182880" algn="l" rtl="0">
              <a:lnSpc>
                <a:spcPct val="90000"/>
              </a:lnSpc>
              <a:spcBef>
                <a:spcPts val="600"/>
              </a:spcBef>
              <a:spcAft>
                <a:spcPts val="0"/>
              </a:spcAft>
              <a:buSzPts val="1800"/>
              <a:buFont typeface="Arial"/>
              <a:buChar char="•"/>
            </a:pPr>
            <a:r>
              <a:rPr lang="en-US"/>
              <a:t>Link between inclusion and decolonizing – inviting in all perspectives and all students</a:t>
            </a:r>
            <a:endParaRPr/>
          </a:p>
          <a:p>
            <a:pPr marL="384048" lvl="1" indent="-68579" algn="l" rtl="0">
              <a:lnSpc>
                <a:spcPct val="90000"/>
              </a:lnSpc>
              <a:spcBef>
                <a:spcPts val="600"/>
              </a:spcBef>
              <a:spcAft>
                <a:spcPts val="0"/>
              </a:spcAft>
              <a:buSzPts val="1800"/>
              <a:buFont typeface="Arial"/>
              <a:buNone/>
            </a:pPr>
            <a:endParaRPr/>
          </a:p>
          <a:p>
            <a:pPr marL="0" lvl="0" indent="0" algn="l" rtl="0">
              <a:lnSpc>
                <a:spcPct val="90000"/>
              </a:lnSpc>
              <a:spcBef>
                <a:spcPts val="1600"/>
              </a:spcBef>
              <a:spcAft>
                <a:spcPts val="0"/>
              </a:spcAft>
              <a:buSzPts val="2000"/>
              <a:buNone/>
            </a:pPr>
            <a:endParaRPr b="1"/>
          </a:p>
          <a:p>
            <a:pPr marL="0" lvl="0" indent="0" algn="l" rtl="0">
              <a:lnSpc>
                <a:spcPct val="90000"/>
              </a:lnSpc>
              <a:spcBef>
                <a:spcPts val="1400"/>
              </a:spcBef>
              <a:spcAft>
                <a:spcPts val="0"/>
              </a:spcAft>
              <a:buSzPts val="2000"/>
              <a:buNone/>
            </a:pP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What does it mean to “decolonize”?</a:t>
            </a:r>
            <a:endParaRPr/>
          </a:p>
        </p:txBody>
      </p:sp>
      <p:sp>
        <p:nvSpPr>
          <p:cNvPr id="121" name="Google Shape;121;p4"/>
          <p:cNvSpPr txBox="1">
            <a:spLocks noGrp="1"/>
          </p:cNvSpPr>
          <p:nvPr>
            <p:ph type="body" idx="1"/>
          </p:nvPr>
        </p:nvSpPr>
        <p:spPr>
          <a:xfrm>
            <a:off x="1097280" y="1845733"/>
            <a:ext cx="10058400" cy="4241557"/>
          </a:xfrm>
          <a:prstGeom prst="rect">
            <a:avLst/>
          </a:prstGeom>
          <a:noFill/>
          <a:ln>
            <a:noFill/>
          </a:ln>
        </p:spPr>
        <p:txBody>
          <a:bodyPr spcFirstLastPara="1" wrap="square" lIns="0" tIns="45700" rIns="0" bIns="45700" anchor="t" anchorCtr="0">
            <a:normAutofit/>
          </a:bodyPr>
          <a:lstStyle/>
          <a:p>
            <a:pPr marL="0" lvl="0" indent="0" algn="l" rtl="0">
              <a:lnSpc>
                <a:spcPct val="80000"/>
              </a:lnSpc>
              <a:spcBef>
                <a:spcPts val="0"/>
              </a:spcBef>
              <a:spcAft>
                <a:spcPts val="0"/>
              </a:spcAft>
              <a:buSzPts val="2220"/>
              <a:buNone/>
            </a:pPr>
            <a:r>
              <a:rPr lang="en-US" sz="2220" b="1"/>
              <a:t>Decolonizing your course</a:t>
            </a:r>
            <a:endParaRPr/>
          </a:p>
          <a:p>
            <a:pPr marL="384048" lvl="1" indent="-182880" algn="l" rtl="0">
              <a:lnSpc>
                <a:spcPct val="80000"/>
              </a:lnSpc>
              <a:spcBef>
                <a:spcPts val="400"/>
              </a:spcBef>
              <a:spcAft>
                <a:spcPts val="0"/>
              </a:spcAft>
              <a:buSzPts val="1850"/>
              <a:buFont typeface="Arial"/>
              <a:buChar char="•"/>
            </a:pPr>
            <a:r>
              <a:rPr lang="en-US" sz="1850" b="1"/>
              <a:t>Recognize </a:t>
            </a:r>
            <a:r>
              <a:rPr lang="en-US" sz="1850"/>
              <a:t>knowledge is created. </a:t>
            </a:r>
            <a:endParaRPr/>
          </a:p>
          <a:p>
            <a:pPr marL="566928" lvl="2" indent="-182880" algn="l" rtl="0">
              <a:lnSpc>
                <a:spcPct val="80000"/>
              </a:lnSpc>
              <a:spcBef>
                <a:spcPts val="600"/>
              </a:spcBef>
              <a:spcAft>
                <a:spcPts val="0"/>
              </a:spcAft>
              <a:buSzPts val="1480"/>
              <a:buFont typeface="Arial"/>
              <a:buChar char="•"/>
            </a:pPr>
            <a:r>
              <a:rPr lang="en-US" sz="1480"/>
              <a:t>There have been historic, systemic ways in which people of color and other visible and nonvisible minorities have been marginalized from the production of knowledge.</a:t>
            </a:r>
            <a:endParaRPr/>
          </a:p>
          <a:p>
            <a:pPr marL="384048" lvl="1" indent="-182880" algn="l" rtl="0">
              <a:lnSpc>
                <a:spcPct val="80000"/>
              </a:lnSpc>
              <a:spcBef>
                <a:spcPts val="600"/>
              </a:spcBef>
              <a:spcAft>
                <a:spcPts val="0"/>
              </a:spcAft>
              <a:buSzPts val="1850"/>
              <a:buFont typeface="Arial"/>
              <a:buChar char="•"/>
            </a:pPr>
            <a:r>
              <a:rPr lang="en-US" sz="1850" b="1"/>
              <a:t>Rethink, Reframe, and Reconstruct </a:t>
            </a:r>
            <a:r>
              <a:rPr lang="en-US" sz="1850"/>
              <a:t>to make courses better and more inclusive.</a:t>
            </a:r>
            <a:endParaRPr/>
          </a:p>
          <a:p>
            <a:pPr marL="566928" lvl="2" indent="-182880" algn="l" rtl="0">
              <a:lnSpc>
                <a:spcPct val="80000"/>
              </a:lnSpc>
              <a:spcBef>
                <a:spcPts val="600"/>
              </a:spcBef>
              <a:spcAft>
                <a:spcPts val="0"/>
              </a:spcAft>
              <a:buSzPts val="1480"/>
              <a:buFont typeface="Arial"/>
              <a:buChar char="•"/>
            </a:pPr>
            <a:r>
              <a:rPr lang="en-US" sz="1480"/>
              <a:t>Expand notions of “good” and/or canonical literature</a:t>
            </a:r>
            <a:endParaRPr/>
          </a:p>
          <a:p>
            <a:pPr marL="566928" lvl="2" indent="-182880" algn="l" rtl="0">
              <a:lnSpc>
                <a:spcPct val="80000"/>
              </a:lnSpc>
              <a:spcBef>
                <a:spcPts val="600"/>
              </a:spcBef>
              <a:spcAft>
                <a:spcPts val="0"/>
              </a:spcAft>
              <a:buSzPts val="1480"/>
              <a:buFont typeface="Arial"/>
              <a:buChar char="•"/>
            </a:pPr>
            <a:r>
              <a:rPr lang="en-US" sz="1480"/>
              <a:t>Elevate multiple voices, experiences, and ways of being in the world</a:t>
            </a:r>
            <a:endParaRPr/>
          </a:p>
          <a:p>
            <a:pPr marL="566928" lvl="2" indent="-182880" algn="l" rtl="0">
              <a:lnSpc>
                <a:spcPct val="80000"/>
              </a:lnSpc>
              <a:spcBef>
                <a:spcPts val="600"/>
              </a:spcBef>
              <a:spcAft>
                <a:spcPts val="0"/>
              </a:spcAft>
              <a:buSzPts val="1480"/>
              <a:buFont typeface="Arial"/>
              <a:buChar char="•"/>
            </a:pPr>
            <a:r>
              <a:rPr lang="en-US" sz="1480"/>
              <a:t>Consider how different frameworks and the amplification of diverse voices can yield new knowledge and understanding</a:t>
            </a:r>
            <a:endParaRPr/>
          </a:p>
          <a:p>
            <a:pPr marL="384048" lvl="1" indent="-182880" algn="l" rtl="0">
              <a:lnSpc>
                <a:spcPct val="80000"/>
              </a:lnSpc>
              <a:spcBef>
                <a:spcPts val="600"/>
              </a:spcBef>
              <a:spcAft>
                <a:spcPts val="0"/>
              </a:spcAft>
              <a:buSzPts val="1850"/>
              <a:buFont typeface="Arial"/>
              <a:buChar char="•"/>
            </a:pPr>
            <a:r>
              <a:rPr lang="en-US" sz="1850" b="1"/>
              <a:t>Critically consider </a:t>
            </a:r>
            <a:r>
              <a:rPr lang="en-US" sz="1850"/>
              <a:t>the ways in which the university structure reproduces colonial hierarchies.</a:t>
            </a:r>
            <a:endParaRPr/>
          </a:p>
          <a:p>
            <a:pPr marL="566928" lvl="2" indent="-182880" algn="l" rtl="0">
              <a:lnSpc>
                <a:spcPct val="80000"/>
              </a:lnSpc>
              <a:spcBef>
                <a:spcPts val="600"/>
              </a:spcBef>
              <a:spcAft>
                <a:spcPts val="0"/>
              </a:spcAft>
              <a:buSzPts val="1480"/>
              <a:buFont typeface="Arial"/>
              <a:buChar char="•"/>
            </a:pPr>
            <a:r>
              <a:rPr lang="en-US" sz="1480"/>
              <a:t>Confront, challenge, and reject the status quo</a:t>
            </a:r>
            <a:endParaRPr/>
          </a:p>
          <a:p>
            <a:pPr marL="566928" lvl="2" indent="-182880" algn="l" rtl="0">
              <a:lnSpc>
                <a:spcPct val="80000"/>
              </a:lnSpc>
              <a:spcBef>
                <a:spcPts val="600"/>
              </a:spcBef>
              <a:spcAft>
                <a:spcPts val="0"/>
              </a:spcAft>
              <a:buSzPts val="1480"/>
              <a:buFont typeface="Arial"/>
              <a:buChar char="•"/>
            </a:pPr>
            <a:r>
              <a:rPr lang="en-US" sz="1480"/>
              <a:t>Identify and practice alternatives that are not rooted in inequities</a:t>
            </a:r>
            <a:endParaRPr/>
          </a:p>
          <a:p>
            <a:pPr marL="384048" lvl="1" indent="-182880" algn="l" rtl="0">
              <a:lnSpc>
                <a:spcPct val="80000"/>
              </a:lnSpc>
              <a:spcBef>
                <a:spcPts val="600"/>
              </a:spcBef>
              <a:spcAft>
                <a:spcPts val="0"/>
              </a:spcAft>
              <a:buSzPts val="1850"/>
              <a:buFont typeface="Arial"/>
              <a:buChar char="•"/>
            </a:pPr>
            <a:r>
              <a:rPr lang="en-US" sz="1850" b="1"/>
              <a:t>Reexamine </a:t>
            </a:r>
            <a:r>
              <a:rPr lang="en-US" sz="1850"/>
              <a:t>what works in your classroom and what does not.</a:t>
            </a:r>
            <a:endParaRPr/>
          </a:p>
          <a:p>
            <a:pPr marL="566928" lvl="2" indent="-182880" algn="l" rtl="0">
              <a:lnSpc>
                <a:spcPct val="80000"/>
              </a:lnSpc>
              <a:spcBef>
                <a:spcPts val="600"/>
              </a:spcBef>
              <a:spcAft>
                <a:spcPts val="0"/>
              </a:spcAft>
              <a:buSzPts val="1480"/>
              <a:buFont typeface="Arial"/>
              <a:buChar char="•"/>
            </a:pPr>
            <a:r>
              <a:rPr lang="en-US" sz="1480"/>
              <a:t>Try something new.</a:t>
            </a:r>
            <a:endParaRPr/>
          </a:p>
          <a:p>
            <a:pPr marL="566928" lvl="2" indent="-182880" algn="l" rtl="0">
              <a:lnSpc>
                <a:spcPct val="80000"/>
              </a:lnSpc>
              <a:spcBef>
                <a:spcPts val="600"/>
              </a:spcBef>
              <a:spcAft>
                <a:spcPts val="0"/>
              </a:spcAft>
              <a:buSzPts val="1480"/>
              <a:buFont typeface="Arial"/>
              <a:buChar char="•"/>
            </a:pPr>
            <a:r>
              <a:rPr lang="en-US" sz="1480"/>
              <a:t>Lay the groundwork to build community rather than competition.</a:t>
            </a:r>
            <a:endParaRPr sz="148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Benefits of decolonizing your syllabus</a:t>
            </a:r>
            <a:endParaRPr/>
          </a:p>
        </p:txBody>
      </p:sp>
      <p:sp>
        <p:nvSpPr>
          <p:cNvPr id="127" name="Google Shape;127;p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342900" algn="l" rtl="0">
              <a:lnSpc>
                <a:spcPct val="90000"/>
              </a:lnSpc>
              <a:spcBef>
                <a:spcPts val="0"/>
              </a:spcBef>
              <a:spcAft>
                <a:spcPts val="0"/>
              </a:spcAft>
              <a:buSzPts val="1800"/>
              <a:buChar char="●"/>
            </a:pPr>
            <a:r>
              <a:rPr lang="en-US"/>
              <a:t>Students will be exposed to different ways of thinking and problem solving</a:t>
            </a:r>
            <a:br>
              <a:rPr lang="en-US"/>
            </a:br>
            <a:endParaRPr/>
          </a:p>
          <a:p>
            <a:pPr marL="457200" lvl="0" indent="-342900" algn="l" rtl="0">
              <a:lnSpc>
                <a:spcPct val="90000"/>
              </a:lnSpc>
              <a:spcBef>
                <a:spcPts val="0"/>
              </a:spcBef>
              <a:spcAft>
                <a:spcPts val="0"/>
              </a:spcAft>
              <a:buSzPts val="1800"/>
              <a:buChar char="●"/>
            </a:pPr>
            <a:r>
              <a:rPr lang="en-US"/>
              <a:t>The material will resonate with more students in your classes. Rather than having a syllabus that speaks of and to a social majority, decolonizing your syllabus will reflect different positionalities and reach a broader range of students in your class. </a:t>
            </a:r>
            <a:br>
              <a:rPr lang="en-US"/>
            </a:br>
            <a:endParaRPr/>
          </a:p>
          <a:p>
            <a:pPr marL="457200" lvl="0" indent="-342900" algn="l" rtl="0">
              <a:lnSpc>
                <a:spcPct val="90000"/>
              </a:lnSpc>
              <a:spcBef>
                <a:spcPts val="0"/>
              </a:spcBef>
              <a:spcAft>
                <a:spcPts val="0"/>
              </a:spcAft>
              <a:buSzPts val="1800"/>
              <a:buChar char="●"/>
            </a:pPr>
            <a:r>
              <a:rPr lang="en-US"/>
              <a:t>Decolonizing your syllabus will expand your repertoire as a scholar and stretch your ways of thinking about your own discipline.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Student Outcomes</a:t>
            </a:r>
            <a:endParaRPr/>
          </a:p>
        </p:txBody>
      </p:sp>
      <p:sp>
        <p:nvSpPr>
          <p:cNvPr id="133" name="Google Shape;133;p7"/>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342900" algn="l" rtl="0">
              <a:lnSpc>
                <a:spcPct val="90000"/>
              </a:lnSpc>
              <a:spcBef>
                <a:spcPts val="0"/>
              </a:spcBef>
              <a:spcAft>
                <a:spcPts val="0"/>
              </a:spcAft>
              <a:buSzPts val="1800"/>
              <a:buChar char="●"/>
            </a:pPr>
            <a:r>
              <a:rPr lang="en-US"/>
              <a:t>Students will feel empowered to voice ideas, philosophies, and epistemologies from their own cultural backgrounds and compare them with what they are learning in class. </a:t>
            </a:r>
            <a:br>
              <a:rPr lang="en-US"/>
            </a:br>
            <a:endParaRPr/>
          </a:p>
          <a:p>
            <a:pPr marL="457200" lvl="0" indent="-342900" algn="l" rtl="0">
              <a:lnSpc>
                <a:spcPct val="90000"/>
              </a:lnSpc>
              <a:spcBef>
                <a:spcPts val="0"/>
              </a:spcBef>
              <a:spcAft>
                <a:spcPts val="0"/>
              </a:spcAft>
              <a:buSzPts val="1800"/>
              <a:buChar char="●"/>
            </a:pPr>
            <a:r>
              <a:rPr lang="en-US"/>
              <a:t>Studies have shown that students learn better when their particular realities are reflected in classroom assignments and readings. </a:t>
            </a:r>
            <a:endParaRPr/>
          </a:p>
          <a:p>
            <a:pPr marL="457200" lvl="0" indent="-228600" algn="l" rtl="0">
              <a:lnSpc>
                <a:spcPct val="90000"/>
              </a:lnSpc>
              <a:spcBef>
                <a:spcPts val="0"/>
              </a:spcBef>
              <a:spcAft>
                <a:spcPts val="0"/>
              </a:spcAft>
              <a:buSzPts val="1800"/>
              <a:buNone/>
            </a:pPr>
            <a:endParaRPr/>
          </a:p>
          <a:p>
            <a:pPr marL="457200" lvl="0" indent="-342900" algn="l" rtl="0">
              <a:lnSpc>
                <a:spcPct val="90000"/>
              </a:lnSpc>
              <a:spcBef>
                <a:spcPts val="0"/>
              </a:spcBef>
              <a:spcAft>
                <a:spcPts val="0"/>
              </a:spcAft>
              <a:buSzPts val="1800"/>
              <a:buFont typeface="Calibri"/>
              <a:buChar char="●"/>
            </a:pPr>
            <a:r>
              <a:rPr lang="en-US">
                <a:solidFill>
                  <a:schemeClr val="dk2"/>
                </a:solidFill>
                <a:highlight>
                  <a:srgbClr val="FFFFFF"/>
                </a:highlight>
              </a:rPr>
              <a:t>Positive classroom climates and teaching practices have been shown to improve persistence and academic and emotional development among diverse college students.</a:t>
            </a:r>
            <a:br>
              <a:rPr lang="en-US"/>
            </a:br>
            <a:endParaRPr/>
          </a:p>
          <a:p>
            <a:pPr marL="457200" lvl="0" indent="-342900" algn="l" rtl="0">
              <a:lnSpc>
                <a:spcPct val="90000"/>
              </a:lnSpc>
              <a:spcBef>
                <a:spcPts val="0"/>
              </a:spcBef>
              <a:spcAft>
                <a:spcPts val="0"/>
              </a:spcAft>
              <a:buSzPts val="1800"/>
              <a:buChar char="●"/>
            </a:pPr>
            <a:r>
              <a:rPr lang="en-US"/>
              <a:t>All students will benefit from a diverse range of perspectives. Constructing a diverse and inclusive classroom environment and course content will best prepare students </a:t>
            </a:r>
            <a:r>
              <a:rPr lang="en-US" i="1"/>
              <a:t>in whatever profession</a:t>
            </a:r>
            <a:r>
              <a:rPr lang="en-US"/>
              <a:t> to better navigate their workplace environments.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Strategies for decolonizing your teaching</a:t>
            </a:r>
            <a:endParaRPr/>
          </a:p>
        </p:txBody>
      </p:sp>
      <p:sp>
        <p:nvSpPr>
          <p:cNvPr id="139" name="Google Shape;139;p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91440" algn="l" rtl="0">
              <a:lnSpc>
                <a:spcPct val="90000"/>
              </a:lnSpc>
              <a:spcBef>
                <a:spcPts val="0"/>
              </a:spcBef>
              <a:spcAft>
                <a:spcPts val="0"/>
              </a:spcAft>
              <a:buSzPts val="2000"/>
              <a:buChar char=" "/>
            </a:pPr>
            <a:r>
              <a:rPr lang="en-US"/>
              <a:t>Syllabus strategies</a:t>
            </a:r>
            <a:endParaRPr/>
          </a:p>
          <a:p>
            <a:pPr marL="457200" lvl="0" indent="-342900" algn="l" rtl="0">
              <a:lnSpc>
                <a:spcPct val="90000"/>
              </a:lnSpc>
              <a:spcBef>
                <a:spcPts val="0"/>
              </a:spcBef>
              <a:spcAft>
                <a:spcPts val="0"/>
              </a:spcAft>
              <a:buSzPts val="1800"/>
              <a:buChar char="➔"/>
            </a:pPr>
            <a:r>
              <a:rPr lang="en-US"/>
              <a:t>Examine the Decolonizing checklist and include as many strategies as you can in your courses.</a:t>
            </a:r>
            <a:endParaRPr/>
          </a:p>
          <a:p>
            <a:pPr marL="457200" lvl="0" indent="-342900" algn="l" rtl="0">
              <a:lnSpc>
                <a:spcPct val="90000"/>
              </a:lnSpc>
              <a:spcBef>
                <a:spcPts val="0"/>
              </a:spcBef>
              <a:spcAft>
                <a:spcPts val="0"/>
              </a:spcAft>
              <a:buSzPts val="1800"/>
              <a:buChar char="➔"/>
            </a:pPr>
            <a:r>
              <a:rPr lang="en-US"/>
              <a:t>Consider a Diversity and Inclusion Statement in your syllabus.</a:t>
            </a:r>
            <a:endParaRPr/>
          </a:p>
          <a:p>
            <a:pPr marL="457200" lvl="0" indent="-342900" algn="l" rtl="0">
              <a:lnSpc>
                <a:spcPct val="90000"/>
              </a:lnSpc>
              <a:spcBef>
                <a:spcPts val="0"/>
              </a:spcBef>
              <a:spcAft>
                <a:spcPts val="0"/>
              </a:spcAft>
              <a:buSzPts val="1800"/>
              <a:buChar char="➔"/>
            </a:pPr>
            <a:r>
              <a:rPr lang="en-US"/>
              <a:t>Ensure that at least half of the authors in your syllabus are people of color, women, or other marginalized voices in the academy. </a:t>
            </a:r>
            <a:endParaRPr/>
          </a:p>
          <a:p>
            <a:pPr marL="91440" lvl="0" indent="-91440" algn="l" rtl="0">
              <a:lnSpc>
                <a:spcPct val="90000"/>
              </a:lnSpc>
              <a:spcBef>
                <a:spcPts val="1400"/>
              </a:spcBef>
              <a:spcAft>
                <a:spcPts val="0"/>
              </a:spcAft>
              <a:buSzPts val="2000"/>
              <a:buChar char=" "/>
            </a:pPr>
            <a:r>
              <a:rPr lang="en-US"/>
              <a:t>Classroom strategies</a:t>
            </a:r>
            <a:endParaRPr/>
          </a:p>
          <a:p>
            <a:pPr marL="457200" lvl="0" indent="-342900" algn="l" rtl="0">
              <a:lnSpc>
                <a:spcPct val="90000"/>
              </a:lnSpc>
              <a:spcBef>
                <a:spcPts val="0"/>
              </a:spcBef>
              <a:spcAft>
                <a:spcPts val="0"/>
              </a:spcAft>
              <a:buSzPts val="1800"/>
              <a:buChar char="➔"/>
            </a:pPr>
            <a:r>
              <a:rPr lang="en-US"/>
              <a:t>In your class examples, include scenarios or problems that are reflective of heterogeneous communities and include a plurality of voices. Offer examples that reflect gender, sexuality, class, and racially diverse names, pronouns, and situations.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References</a:t>
            </a:r>
            <a:endParaRPr/>
          </a:p>
        </p:txBody>
      </p:sp>
      <p:sp>
        <p:nvSpPr>
          <p:cNvPr id="145" name="Google Shape;145;p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114300" lvl="0" indent="0" algn="l" rtl="0">
              <a:lnSpc>
                <a:spcPct val="70000"/>
              </a:lnSpc>
              <a:spcBef>
                <a:spcPts val="1200"/>
              </a:spcBef>
              <a:spcAft>
                <a:spcPts val="0"/>
              </a:spcAft>
              <a:buSzPts val="1800"/>
              <a:buNone/>
            </a:pPr>
            <a:r>
              <a:rPr lang="en-US" sz="1100" i="1"/>
              <a:t>Decolonizing SOAS </a:t>
            </a:r>
            <a:r>
              <a:rPr lang="en-US" sz="1100"/>
              <a:t>(2018, May). Retrieved October 7, 2020 from </a:t>
            </a:r>
            <a:r>
              <a:rPr lang="en-US" sz="1100" u="sng">
                <a:solidFill>
                  <a:schemeClr val="hlink"/>
                </a:solidFill>
                <a:hlinkClick r:id="rId3"/>
              </a:rPr>
              <a:t>https://blogs.soas.ac.uk/decolonisingsoas/files/2018/10/Decolonising-SOAS-Learning-and-Teaching-Toolkit-AB.pdf</a:t>
            </a:r>
            <a:r>
              <a:rPr lang="en-US" sz="1100"/>
              <a:t> </a:t>
            </a:r>
            <a:endParaRPr sz="1100"/>
          </a:p>
          <a:p>
            <a:pPr marL="114300" lvl="0" indent="0" algn="l" rtl="0">
              <a:lnSpc>
                <a:spcPct val="70000"/>
              </a:lnSpc>
              <a:spcBef>
                <a:spcPts val="1200"/>
              </a:spcBef>
              <a:spcAft>
                <a:spcPts val="0"/>
              </a:spcAft>
              <a:buSzPts val="1800"/>
              <a:buNone/>
            </a:pPr>
            <a:r>
              <a:rPr lang="en-US" sz="1100" i="1"/>
              <a:t>Decolonize Sussex</a:t>
            </a:r>
            <a:r>
              <a:rPr lang="en-US" sz="1100"/>
              <a:t>. (n.d.). Retrieved October 19, 2020, from </a:t>
            </a:r>
            <a:r>
              <a:rPr lang="en-US" sz="1100" u="sng">
                <a:solidFill>
                  <a:schemeClr val="hlink"/>
                </a:solidFill>
                <a:hlinkClick r:id="rId4"/>
              </a:rPr>
              <a:t>https://sussexstudent.com/campaigns/decolonize-education</a:t>
            </a:r>
            <a:endParaRPr sz="1100"/>
          </a:p>
          <a:p>
            <a:pPr marL="114300" lvl="0" indent="0" algn="l" rtl="0">
              <a:lnSpc>
                <a:spcPct val="70000"/>
              </a:lnSpc>
              <a:spcBef>
                <a:spcPts val="1200"/>
              </a:spcBef>
              <a:spcAft>
                <a:spcPts val="0"/>
              </a:spcAft>
              <a:buSzPts val="1800"/>
              <a:buNone/>
            </a:pPr>
            <a:r>
              <a:rPr lang="en-US" sz="1100" i="1"/>
              <a:t>Decolonizing the Classroom: Step 1</a:t>
            </a:r>
            <a:r>
              <a:rPr lang="en-US" sz="1100"/>
              <a:t>. (2019, April 11). NCTE. </a:t>
            </a:r>
            <a:r>
              <a:rPr lang="en-US" sz="1100" u="sng">
                <a:solidFill>
                  <a:schemeClr val="hlink"/>
                </a:solidFill>
                <a:hlinkClick r:id="rId5"/>
              </a:rPr>
              <a:t>https://ncte.org/blog/2019/04/decolonizing-the-classroom/</a:t>
            </a:r>
            <a:endParaRPr sz="1100"/>
          </a:p>
          <a:p>
            <a:pPr marL="114300" lvl="0" indent="0" algn="l" rtl="0">
              <a:lnSpc>
                <a:spcPct val="70000"/>
              </a:lnSpc>
              <a:spcBef>
                <a:spcPts val="1200"/>
              </a:spcBef>
              <a:spcAft>
                <a:spcPts val="0"/>
              </a:spcAft>
              <a:buSzPts val="1800"/>
              <a:buNone/>
            </a:pPr>
            <a:r>
              <a:rPr lang="en-US" sz="1100" i="1"/>
              <a:t>Decolonizing our Teaching and Learning: A Short Guide to an Unsettling Process </a:t>
            </a:r>
            <a:r>
              <a:rPr lang="en-US" sz="1100"/>
              <a:t>(n.d.). Retrieved October 10, 2020 from </a:t>
            </a:r>
            <a:r>
              <a:rPr lang="en-US" sz="1100" u="sng">
                <a:solidFill>
                  <a:schemeClr val="hlink"/>
                </a:solidFill>
                <a:hlinkClick r:id="rId6"/>
              </a:rPr>
              <a:t>https://decolonizing.sites.grinnell.edu/toolkit/</a:t>
            </a:r>
            <a:r>
              <a:rPr lang="en-US" sz="1100"/>
              <a:t> </a:t>
            </a:r>
            <a:endParaRPr sz="1100"/>
          </a:p>
          <a:p>
            <a:pPr marL="114300" lvl="0" indent="0" algn="l" rtl="0">
              <a:lnSpc>
                <a:spcPct val="70000"/>
              </a:lnSpc>
              <a:spcBef>
                <a:spcPts val="1200"/>
              </a:spcBef>
              <a:spcAft>
                <a:spcPts val="0"/>
              </a:spcAft>
              <a:buSzPts val="1800"/>
              <a:buNone/>
            </a:pPr>
            <a:r>
              <a:rPr lang="en-US" sz="1100" i="1"/>
              <a:t>Decolonizing Your Syllabus.</a:t>
            </a:r>
            <a:r>
              <a:rPr lang="en-US" sz="1100"/>
              <a:t> (n.d.). Retrieved October 7, 2020 from </a:t>
            </a:r>
            <a:r>
              <a:rPr lang="en-US" sz="1100" u="sng">
                <a:solidFill>
                  <a:schemeClr val="hlink"/>
                </a:solidFill>
                <a:hlinkClick r:id="rId7"/>
              </a:rPr>
              <a:t>https://www.luc.edu/fcip/anti-racistcoursedesign/decolonizingyoursyllabus/</a:t>
            </a:r>
            <a:r>
              <a:rPr lang="en-US" sz="1100"/>
              <a:t> </a:t>
            </a:r>
            <a:endParaRPr sz="1100"/>
          </a:p>
          <a:p>
            <a:pPr marL="114300" lvl="0" indent="0" algn="l" rtl="0">
              <a:lnSpc>
                <a:spcPct val="70000"/>
              </a:lnSpc>
              <a:spcBef>
                <a:spcPts val="1200"/>
              </a:spcBef>
              <a:spcAft>
                <a:spcPts val="0"/>
              </a:spcAft>
              <a:buSzPts val="1800"/>
              <a:buNone/>
            </a:pPr>
            <a:r>
              <a:rPr lang="en-US" sz="1100" i="1"/>
              <a:t>Diversity and Inclusion in the Classroom – Introduction</a:t>
            </a:r>
            <a:r>
              <a:rPr lang="en-US" sz="1100"/>
              <a:t>. (n.d.). Retrieved October 19, 2020, from </a:t>
            </a:r>
            <a:r>
              <a:rPr lang="en-US" sz="1100" u="sng">
                <a:solidFill>
                  <a:schemeClr val="hlink"/>
                </a:solidFill>
                <a:hlinkClick r:id="rId8"/>
              </a:rPr>
              <a:t>https://web.uri.edu/teach/multicultural/</a:t>
            </a:r>
            <a:endParaRPr sz="1100"/>
          </a:p>
          <a:p>
            <a:pPr marL="114300" lvl="0" indent="0" algn="l" rtl="0">
              <a:lnSpc>
                <a:spcPct val="70000"/>
              </a:lnSpc>
              <a:spcBef>
                <a:spcPts val="1200"/>
              </a:spcBef>
              <a:spcAft>
                <a:spcPts val="0"/>
              </a:spcAft>
              <a:buSzPts val="1800"/>
              <a:buNone/>
            </a:pPr>
            <a:r>
              <a:rPr lang="en-US" sz="1100" i="1"/>
              <a:t>Do Not ‘Decolonize’ . . . If You Are Not Decolonizing: Progressive Language and Planning Beyond a Hollow Academic Rebranding</a:t>
            </a:r>
            <a:r>
              <a:rPr lang="en-US" sz="1100"/>
              <a:t>. (n.d.). Critical Ethnic Studies. Retrieved October 19, 2020, from </a:t>
            </a:r>
            <a:r>
              <a:rPr lang="en-US" sz="1100" u="sng">
                <a:solidFill>
                  <a:schemeClr val="hlink"/>
                </a:solidFill>
                <a:hlinkClick r:id="rId9"/>
              </a:rPr>
              <a:t>http://www.criticalethnicstudiesjournal.org/blog/2019/1/21/do-not-decolonize-if-you-are-not-decolonizing-alternate-language-to-navigate-desires-for-progressive-academia-6y5sg</a:t>
            </a:r>
            <a:endParaRPr sz="1100"/>
          </a:p>
          <a:p>
            <a:pPr marL="114300" lvl="0" indent="0" algn="l" rtl="0">
              <a:lnSpc>
                <a:spcPct val="70000"/>
              </a:lnSpc>
              <a:spcBef>
                <a:spcPts val="1200"/>
              </a:spcBef>
              <a:spcAft>
                <a:spcPts val="0"/>
              </a:spcAft>
              <a:buSzPts val="1800"/>
              <a:buNone/>
            </a:pPr>
            <a:r>
              <a:rPr lang="en-US" sz="1100"/>
              <a:t>Education, L. (2016a, November 21). </a:t>
            </a:r>
            <a:r>
              <a:rPr lang="en-US" sz="1100" i="1"/>
              <a:t>Rewriting the Dominant Narrative: How Liberal Education Can Advance Racial Healing and Transformation</a:t>
            </a:r>
            <a:r>
              <a:rPr lang="en-US" sz="1100"/>
              <a:t> [Text]. Association of American Colleges &amp; Universities. </a:t>
            </a:r>
            <a:r>
              <a:rPr lang="en-US" sz="1100" u="sng">
                <a:solidFill>
                  <a:schemeClr val="hlink"/>
                </a:solidFill>
                <a:hlinkClick r:id="rId10"/>
              </a:rPr>
              <a:t>https://www.aacu.org/liberaleducation/2016/fall/pasquerella</a:t>
            </a:r>
            <a:endParaRPr sz="1100"/>
          </a:p>
          <a:p>
            <a:pPr marL="114300" lvl="0" indent="0" algn="l" rtl="0">
              <a:lnSpc>
                <a:spcPct val="70000"/>
              </a:lnSpc>
              <a:spcBef>
                <a:spcPts val="1200"/>
              </a:spcBef>
              <a:spcAft>
                <a:spcPts val="0"/>
              </a:spcAft>
              <a:buSzPts val="1800"/>
              <a:buNone/>
            </a:pPr>
            <a:r>
              <a:rPr lang="en-US" sz="1100"/>
              <a:t>Education, L. (2016b, November 22). </a:t>
            </a:r>
            <a:r>
              <a:rPr lang="en-US" sz="1100" i="1"/>
              <a:t>Why Decolonization?</a:t>
            </a:r>
            <a:r>
              <a:rPr lang="en-US" sz="1100"/>
              <a:t> [Text]. Association of American Colleges &amp; Universities. </a:t>
            </a:r>
            <a:r>
              <a:rPr lang="en-US" sz="1100" u="sng">
                <a:solidFill>
                  <a:schemeClr val="hlink"/>
                </a:solidFill>
                <a:hlinkClick r:id="rId11"/>
              </a:rPr>
              <a:t>https://www.aacu.org/liberaleducation/2016/fall/cross</a:t>
            </a:r>
            <a:endParaRPr sz="1100"/>
          </a:p>
          <a:p>
            <a:pPr marL="114300" lvl="0" indent="0" algn="l" rtl="0">
              <a:lnSpc>
                <a:spcPct val="70000"/>
              </a:lnSpc>
              <a:spcBef>
                <a:spcPts val="1200"/>
              </a:spcBef>
              <a:spcAft>
                <a:spcPts val="0"/>
              </a:spcAft>
              <a:buSzPts val="1800"/>
              <a:buNone/>
            </a:pPr>
            <a:r>
              <a:rPr lang="en-US" sz="1100"/>
              <a:t>Fox, Jonah (2020, July 24). </a:t>
            </a:r>
            <a:r>
              <a:rPr lang="en-US" sz="1100" i="1"/>
              <a:t>Decolonizing the Curriculum: The BLM Approach to History. </a:t>
            </a:r>
            <a:r>
              <a:rPr lang="en-US" sz="1100"/>
              <a:t>Retrieved October 8, 2020 from </a:t>
            </a:r>
            <a:r>
              <a:rPr lang="en-US" sz="1100" u="sng">
                <a:solidFill>
                  <a:schemeClr val="hlink"/>
                </a:solidFill>
                <a:hlinkClick r:id="rId12"/>
              </a:rPr>
              <a:t>https://thecollegepost.com/ucl-decolonizing-curriculum/</a:t>
            </a:r>
            <a:r>
              <a:rPr lang="en-US" sz="1100"/>
              <a:t> </a:t>
            </a:r>
            <a:endParaRPr sz="1100"/>
          </a:p>
          <a:p>
            <a:pPr marL="114300" lvl="0" indent="0" algn="l" rtl="0">
              <a:lnSpc>
                <a:spcPct val="70000"/>
              </a:lnSpc>
              <a:spcBef>
                <a:spcPts val="1200"/>
              </a:spcBef>
              <a:spcAft>
                <a:spcPts val="0"/>
              </a:spcAft>
              <a:buSzPts val="1800"/>
              <a:buNone/>
            </a:pPr>
            <a:r>
              <a:rPr lang="en-US" sz="1100" i="1"/>
              <a:t>Keele decolonising the curriculum network</a:t>
            </a:r>
            <a:r>
              <a:rPr lang="en-US" sz="1100"/>
              <a:t>. (n.d.). Keele University. Retrieved October 19, 2020, from </a:t>
            </a:r>
            <a:r>
              <a:rPr lang="en-US" sz="1100" u="sng">
                <a:solidFill>
                  <a:schemeClr val="hlink"/>
                </a:solidFill>
                <a:hlinkClick r:id="rId13"/>
              </a:rPr>
              <a:t>https://www.keele.ac.uk/equalitydiversity/equalityawards/raceequalitycharter/keeledecolonisingthecurriculumnetwork/#keele-manifesto-for-decolonising-the-curriculum</a:t>
            </a:r>
            <a:endParaRPr sz="1100"/>
          </a:p>
          <a:p>
            <a:pPr marL="91440" lvl="0" indent="0" algn="l" rtl="0">
              <a:lnSpc>
                <a:spcPct val="70000"/>
              </a:lnSpc>
              <a:spcBef>
                <a:spcPts val="0"/>
              </a:spcBef>
              <a:spcAft>
                <a:spcPts val="0"/>
              </a:spcAft>
              <a:buSzPts val="2000"/>
              <a:buNone/>
            </a:pP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ga45997b886_0_1"/>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a:t>References cont.</a:t>
            </a:r>
            <a:endParaRPr/>
          </a:p>
        </p:txBody>
      </p:sp>
      <p:sp>
        <p:nvSpPr>
          <p:cNvPr id="151" name="Google Shape;151;ga45997b886_0_1"/>
          <p:cNvSpPr txBox="1">
            <a:spLocks noGrp="1"/>
          </p:cNvSpPr>
          <p:nvPr>
            <p:ph type="body" idx="1"/>
          </p:nvPr>
        </p:nvSpPr>
        <p:spPr>
          <a:xfrm>
            <a:off x="1097280" y="1845734"/>
            <a:ext cx="10058400" cy="4023300"/>
          </a:xfrm>
          <a:prstGeom prst="rect">
            <a:avLst/>
          </a:prstGeom>
        </p:spPr>
        <p:txBody>
          <a:bodyPr spcFirstLastPara="1" wrap="square" lIns="0" tIns="45700" rIns="0" bIns="45700" anchor="t" anchorCtr="0">
            <a:noAutofit/>
          </a:bodyPr>
          <a:lstStyle/>
          <a:p>
            <a:pPr marL="114300" lvl="0" indent="0" algn="l" rtl="0">
              <a:lnSpc>
                <a:spcPct val="70000"/>
              </a:lnSpc>
              <a:spcBef>
                <a:spcPts val="1200"/>
              </a:spcBef>
              <a:spcAft>
                <a:spcPts val="0"/>
              </a:spcAft>
              <a:buClr>
                <a:schemeClr val="dk1"/>
              </a:buClr>
              <a:buSzPts val="1800"/>
              <a:buFont typeface="Arial"/>
              <a:buNone/>
            </a:pPr>
            <a:r>
              <a:rPr lang="en-US" sz="1100"/>
              <a:t>Killpack, T. L., &amp; Melón, L. C. (2016). Toward Inclusive STEM Classrooms: What Personal Role Do Faculty Play? </a:t>
            </a:r>
            <a:r>
              <a:rPr lang="en-US" sz="1100" i="1"/>
              <a:t>CBE Life Sciences Education</a:t>
            </a:r>
            <a:r>
              <a:rPr lang="en-US" sz="1100"/>
              <a:t>, </a:t>
            </a:r>
            <a:r>
              <a:rPr lang="en-US" sz="1100" i="1"/>
              <a:t>15</a:t>
            </a:r>
            <a:r>
              <a:rPr lang="en-US" sz="1100"/>
              <a:t>(3). </a:t>
            </a:r>
            <a:r>
              <a:rPr lang="en-US" sz="1100" u="sng">
                <a:solidFill>
                  <a:schemeClr val="hlink"/>
                </a:solidFill>
                <a:hlinkClick r:id="rId3"/>
              </a:rPr>
              <a:t>https://doi.org/10.1187/cbe.16-01-0020</a:t>
            </a:r>
            <a:endParaRPr sz="1100"/>
          </a:p>
          <a:p>
            <a:pPr marL="114300" lvl="0" indent="0" algn="l" rtl="0">
              <a:lnSpc>
                <a:spcPct val="70000"/>
              </a:lnSpc>
              <a:spcBef>
                <a:spcPts val="1200"/>
              </a:spcBef>
              <a:spcAft>
                <a:spcPts val="0"/>
              </a:spcAft>
              <a:buClr>
                <a:schemeClr val="dk1"/>
              </a:buClr>
              <a:buSzPts val="1800"/>
              <a:buFont typeface="Arial"/>
              <a:buNone/>
            </a:pPr>
            <a:r>
              <a:rPr lang="en-US" sz="1100"/>
              <a:t>McCuen@aacu.org. (2013, October 17). </a:t>
            </a:r>
            <a:r>
              <a:rPr lang="en-US" sz="1100" i="1"/>
              <a:t>Making Excellence Inclusive</a:t>
            </a:r>
            <a:r>
              <a:rPr lang="en-US" sz="1100"/>
              <a:t> [Text]. Association of American Colleges &amp; Universities. </a:t>
            </a:r>
            <a:r>
              <a:rPr lang="en-US" sz="1100" u="sng">
                <a:solidFill>
                  <a:schemeClr val="hlink"/>
                </a:solidFill>
                <a:hlinkClick r:id="rId4"/>
              </a:rPr>
              <a:t>https://www.aacu.org/making-excellence-inclusive</a:t>
            </a:r>
            <a:endParaRPr sz="1100"/>
          </a:p>
          <a:p>
            <a:pPr marL="114300" lvl="0" indent="0" algn="l" rtl="0">
              <a:lnSpc>
                <a:spcPct val="70000"/>
              </a:lnSpc>
              <a:spcBef>
                <a:spcPts val="1200"/>
              </a:spcBef>
              <a:spcAft>
                <a:spcPts val="0"/>
              </a:spcAft>
              <a:buClr>
                <a:schemeClr val="dk1"/>
              </a:buClr>
              <a:buSzPts val="1800"/>
              <a:buFont typeface="Arial"/>
              <a:buNone/>
            </a:pPr>
            <a:r>
              <a:rPr lang="en-US" sz="1100"/>
              <a:t>Purdue University (2019).  </a:t>
            </a:r>
            <a:r>
              <a:rPr lang="en-US" sz="1100" i="1"/>
              <a:t>Checklist for Designing an Inclusive Syllabus. </a:t>
            </a:r>
            <a:r>
              <a:rPr lang="en-US" sz="1100"/>
              <a:t>Retrieved October 7, 2020 from </a:t>
            </a:r>
            <a:r>
              <a:rPr lang="en-US" sz="1100" u="sng">
                <a:solidFill>
                  <a:schemeClr val="hlink"/>
                </a:solidFill>
                <a:hlinkClick r:id="rId5"/>
              </a:rPr>
              <a:t>https://static1.squarespace.com/static/54a864e3e4b0d88dbdb38f99/t/5d1b7554a9dc690001ee810d/1562080611848/Checklist+for+Designing+an+Inclusive+Syllabus+07032019.pdf</a:t>
            </a:r>
            <a:r>
              <a:rPr lang="en-US" sz="1100"/>
              <a:t> </a:t>
            </a:r>
            <a:endParaRPr sz="1100"/>
          </a:p>
          <a:p>
            <a:pPr marL="114300" lvl="0" indent="0" algn="l" rtl="0">
              <a:lnSpc>
                <a:spcPct val="70000"/>
              </a:lnSpc>
              <a:spcBef>
                <a:spcPts val="1200"/>
              </a:spcBef>
              <a:spcAft>
                <a:spcPts val="0"/>
              </a:spcAft>
              <a:buNone/>
            </a:pPr>
            <a:r>
              <a:rPr lang="en-US" sz="1100" i="1"/>
              <a:t>Revolutionizing my Syllabus: The Process | Bryn Mawr College</a:t>
            </a:r>
            <a:r>
              <a:rPr lang="en-US" sz="1100"/>
              <a:t>. (n.d.). Retrieved October 19, 2020, from </a:t>
            </a:r>
            <a:r>
              <a:rPr lang="en-US" sz="1100" u="sng">
                <a:solidFill>
                  <a:schemeClr val="hlink"/>
                </a:solidFill>
                <a:hlinkClick r:id="rId6"/>
              </a:rPr>
              <a:t>https://www.brynmawr.edu/tli/syllabusdesign/theprocess</a:t>
            </a:r>
            <a:endParaRPr sz="1100" i="1"/>
          </a:p>
          <a:p>
            <a:pPr marL="114300" lvl="0" indent="0" algn="l" rtl="0">
              <a:lnSpc>
                <a:spcPct val="70000"/>
              </a:lnSpc>
              <a:spcBef>
                <a:spcPts val="1200"/>
              </a:spcBef>
              <a:spcAft>
                <a:spcPts val="0"/>
              </a:spcAft>
              <a:buNone/>
            </a:pPr>
            <a:r>
              <a:rPr lang="en-US" sz="1100" i="1"/>
              <a:t>Strategies for Inclusive Teaching</a:t>
            </a:r>
            <a:r>
              <a:rPr lang="en-US" sz="1100"/>
              <a:t>. (n.d.). The Center for Teaching and Learning. Retrieved October 19, 2020, from </a:t>
            </a:r>
            <a:r>
              <a:rPr lang="en-US" sz="1100" u="sng">
                <a:solidFill>
                  <a:schemeClr val="hlink"/>
                </a:solidFill>
                <a:hlinkClick r:id="rId7"/>
              </a:rPr>
              <a:t>https://teachingcenter.wustl.edu/resources/inclusive-teaching-learning/strategies-for-inclusive-teaching/</a:t>
            </a:r>
            <a:endParaRPr sz="1100"/>
          </a:p>
          <a:p>
            <a:pPr marL="0" lvl="0" indent="0" algn="l" rtl="0">
              <a:lnSpc>
                <a:spcPct val="70000"/>
              </a:lnSpc>
              <a:spcBef>
                <a:spcPts val="1200"/>
              </a:spcBef>
              <a:spcAft>
                <a:spcPts val="0"/>
              </a:spcAft>
              <a:buNone/>
            </a:pPr>
            <a:r>
              <a:rPr lang="en-US" sz="1100"/>
              <a:t>    </a:t>
            </a:r>
            <a:r>
              <a:rPr lang="en-US" sz="1100" i="1"/>
              <a:t>Revolutionizing my Syllabus: The Process | Bryn Mawr College</a:t>
            </a:r>
            <a:r>
              <a:rPr lang="en-US" sz="1100"/>
              <a:t>. (n.d.). Retrieved October 19, 2020, from </a:t>
            </a:r>
            <a:r>
              <a:rPr lang="en-US" sz="1100" u="sng">
                <a:solidFill>
                  <a:schemeClr val="hlink"/>
                </a:solidFill>
                <a:hlinkClick r:id="rId6"/>
              </a:rPr>
              <a:t>https://www.brynmawr.edu/tli/syllabusdesign/theprocess</a:t>
            </a:r>
            <a:endParaRPr sz="1100" i="1"/>
          </a:p>
          <a:p>
            <a:pPr marL="0" lvl="0" indent="0" algn="l" rtl="0">
              <a:lnSpc>
                <a:spcPct val="70000"/>
              </a:lnSpc>
              <a:spcBef>
                <a:spcPts val="1200"/>
              </a:spcBef>
              <a:spcAft>
                <a:spcPts val="0"/>
              </a:spcAft>
              <a:buClr>
                <a:schemeClr val="dk1"/>
              </a:buClr>
              <a:buSzPts val="1800"/>
              <a:buFont typeface="Arial"/>
              <a:buNone/>
            </a:pPr>
            <a:r>
              <a:rPr lang="en-US" sz="1100" i="1"/>
              <a:t>    Strategies for Inclusive Teaching</a:t>
            </a:r>
            <a:r>
              <a:rPr lang="en-US" sz="1100"/>
              <a:t>. (n.d.). The Center for Teaching and Learning. Retrieved October 19, 2020, from    </a:t>
            </a:r>
            <a:br>
              <a:rPr lang="en-US" sz="1100"/>
            </a:br>
            <a:r>
              <a:rPr lang="en-US" sz="1100"/>
              <a:t>    </a:t>
            </a:r>
            <a:r>
              <a:rPr lang="en-US" sz="1100" u="sng">
                <a:solidFill>
                  <a:schemeClr val="hlink"/>
                </a:solidFill>
                <a:hlinkClick r:id="rId7"/>
              </a:rPr>
              <a:t>https://teachingcenter.wustl.edu/resources/inclusive-teaching-learning/strategies-for-inclusive-teaching/</a:t>
            </a:r>
            <a:endParaRPr sz="1100"/>
          </a:p>
          <a:p>
            <a:pPr marL="0" lvl="0" indent="0" algn="l" rtl="0">
              <a:spcBef>
                <a:spcPts val="1200"/>
              </a:spcBef>
              <a:spcAft>
                <a:spcPts val="0"/>
              </a:spcAft>
              <a:buNone/>
            </a:pPr>
            <a:endParaRPr/>
          </a:p>
        </p:txBody>
      </p:sp>
    </p:spTree>
  </p:cSld>
  <p:clrMapOvr>
    <a:masterClrMapping/>
  </p:clrMapOvr>
</p:sld>
</file>

<file path=ppt/theme/theme1.xml><?xml version="1.0" encoding="utf-8"?>
<a:theme xmlns:a="http://schemas.openxmlformats.org/drawingml/2006/main" name="Retrospect">
  <a:themeElements>
    <a:clrScheme name="Custom 7">
      <a:dk1>
        <a:srgbClr val="000000"/>
      </a:dk1>
      <a:lt1>
        <a:srgbClr val="FFFFFF"/>
      </a:lt1>
      <a:dk2>
        <a:srgbClr val="3F3F41"/>
      </a:dk2>
      <a:lt2>
        <a:srgbClr val="999999"/>
      </a:lt2>
      <a:accent1>
        <a:srgbClr val="F76800"/>
      </a:accent1>
      <a:accent2>
        <a:srgbClr val="000000"/>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Widescreen</PresentationFormat>
  <Paragraphs>69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Retrospect</vt:lpstr>
      <vt:lpstr>Decolonize Your Syllabi and Classroom</vt:lpstr>
      <vt:lpstr>Workshop Overview</vt:lpstr>
      <vt:lpstr>Core Concepts</vt:lpstr>
      <vt:lpstr>What does it mean to “decolonize”?</vt:lpstr>
      <vt:lpstr>Benefits of decolonizing your syllabus</vt:lpstr>
      <vt:lpstr>Student Outcomes</vt:lpstr>
      <vt:lpstr>Strategies for decolonizing your teaching</vt:lpstr>
      <vt:lpstr>References</vt:lpstr>
      <vt:lpstr>References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Decolonize Your Syllabi and Classroom</dc:title>
  <dc:creator>Laura E. Simon</dc:creator>
  <cp:lastModifiedBy>Chinekwu Obidoa</cp:lastModifiedBy>
  <cp:revision>1</cp:revision>
  <dcterms:created xsi:type="dcterms:W3CDTF">2020-10-18T15:06:42Z</dcterms:created>
  <dcterms:modified xsi:type="dcterms:W3CDTF">2020-10-28T13:34:13Z</dcterms:modified>
</cp:coreProperties>
</file>